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04" r:id="rId3"/>
    <p:sldId id="302" r:id="rId4"/>
    <p:sldId id="303" r:id="rId5"/>
    <p:sldId id="305" r:id="rId6"/>
    <p:sldId id="306" r:id="rId7"/>
    <p:sldId id="313" r:id="rId8"/>
    <p:sldId id="307" r:id="rId9"/>
    <p:sldId id="286" r:id="rId10"/>
    <p:sldId id="294" r:id="rId11"/>
    <p:sldId id="293" r:id="rId12"/>
    <p:sldId id="300" r:id="rId13"/>
    <p:sldId id="309" r:id="rId14"/>
    <p:sldId id="310" r:id="rId15"/>
    <p:sldId id="311" r:id="rId16"/>
    <p:sldId id="282" r:id="rId17"/>
    <p:sldId id="283" r:id="rId18"/>
    <p:sldId id="284" r:id="rId19"/>
    <p:sldId id="285" r:id="rId20"/>
    <p:sldId id="289" r:id="rId21"/>
    <p:sldId id="290" r:id="rId22"/>
    <p:sldId id="299" r:id="rId23"/>
    <p:sldId id="314" r:id="rId24"/>
    <p:sldId id="277" r:id="rId25"/>
    <p:sldId id="278" r:id="rId26"/>
    <p:sldId id="276" r:id="rId27"/>
    <p:sldId id="280" r:id="rId28"/>
    <p:sldId id="275" r:id="rId29"/>
    <p:sldId id="291" r:id="rId30"/>
    <p:sldId id="292" r:id="rId31"/>
    <p:sldId id="279" r:id="rId32"/>
    <p:sldId id="30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6700"/>
    <a:srgbClr val="C19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28" autoAdjust="0"/>
  </p:normalViewPr>
  <p:slideViewPr>
    <p:cSldViewPr snapToGrid="0" snapToObjects="1">
      <p:cViewPr>
        <p:scale>
          <a:sx n="121" d="100"/>
          <a:sy n="121" d="100"/>
        </p:scale>
        <p:origin x="-1888" y="-2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1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9550C-00C5-3A44-AE67-6F61492E369E}" type="datetimeFigureOut">
              <a:rPr lang="en-US" smtClean="0"/>
              <a:t>9/6/14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59C80-9CC6-7947-A363-5F1039656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596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6AEFF-E54D-084F-9B5F-3262E4AA8AB7}" type="datetimeFigureOut">
              <a:rPr lang="en-US" smtClean="0"/>
              <a:t>9/6/14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C05AD-CCEE-8B4D-BE1E-90EF9511C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75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6F19-FA4A-4E44-B8DE-836D72EC25D9}" type="datetime1">
              <a:rPr lang="en-US" smtClean="0"/>
              <a:t>9/6/14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B92C0-1C12-7148-BBA5-0781BA3F4984}" type="datetime1">
              <a:rPr lang="en-US" smtClean="0"/>
              <a:t>9/6/14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56F61-7A61-9949-843D-51D5160AC68E}" type="datetime1">
              <a:rPr lang="en-US" smtClean="0"/>
              <a:t>9/6/14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>
            <a:lvl1pPr>
              <a:defRPr sz="3200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182880">
              <a:buFont typeface="Lucida Grande"/>
              <a:buChar char="+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0EA9C-FDF8-F144-826E-99953EC38CEC}" type="datetime1">
              <a:rPr lang="en-US" smtClean="0"/>
              <a:t>9/6/14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2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8F8BE-FA9D-264C-B469-F5A262AFBED8}" type="datetime1">
              <a:rPr lang="en-US" smtClean="0"/>
              <a:t>9/6/14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B993-FC70-7D44-8D15-9B40AF749071}" type="datetime1">
              <a:rPr lang="en-US" smtClean="0"/>
              <a:t>9/6/14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8B411-ED5D-6144-BBCC-D1653751505B}" type="datetime1">
              <a:rPr lang="en-US" smtClean="0"/>
              <a:t>9/6/14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367DD-4D77-9744-91D7-16A9EC3396C3}" type="datetime1">
              <a:rPr lang="en-US" smtClean="0"/>
              <a:t>9/6/14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0B030-533D-AD4F-BDD6-C6FF584B8A4D}" type="datetime1">
              <a:rPr lang="en-US" smtClean="0"/>
              <a:t>9/6/14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18FC5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068B-EC40-FC45-BD24-7A9A73627193}" type="datetime1">
              <a:rPr lang="en-US" smtClean="0"/>
              <a:t>9/6/14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AA5BB-1D69-1849-BA06-E9E7867439B0}" type="datetime1">
              <a:rPr lang="en-US" smtClean="0"/>
              <a:t>9/6/14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EE1DC87-3BE7-0448-9EE0-324D28C65BFA}" type="datetime1">
              <a:rPr lang="en-US" smtClean="0"/>
              <a:t>9/6/14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blinken.eecs.umich.edu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3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16.png"/><Relationship Id="rId13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24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novation.gov.au/Energy/EnergyEfficiency/Documents/energy-efficiency/Regulatory-Ruling-Incandescent-Final-v1.pdf" TargetMode="External"/><Relationship Id="rId4" Type="http://schemas.openxmlformats.org/officeDocument/2006/relationships/hyperlink" Target="http://www.gpo.gov/fdsys/pkg/PLAW-110publ140/html/PLAW-110publ140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uropa.eu/rapid/press-release_IP-09-411_en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M8WgnhcyOo%23t=118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jpeg"/><Relationship Id="rId5" Type="http://schemas.openxmlformats.org/officeDocument/2006/relationships/image" Target="../media/image11.png"/><Relationship Id="rId6" Type="http://schemas.microsoft.com/office/2007/relationships/hdphoto" Target="../media/hdphoto1.wdp"/><Relationship Id="rId7" Type="http://schemas.openxmlformats.org/officeDocument/2006/relationships/image" Target="../media/image12.png"/><Relationship Id="rId8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jpeg"/><Relationship Id="rId5" Type="http://schemas.openxmlformats.org/officeDocument/2006/relationships/image" Target="../media/image11.png"/><Relationship Id="rId6" Type="http://schemas.microsoft.com/office/2007/relationships/hdphoto" Target="../media/hdphoto3.wdp"/><Relationship Id="rId7" Type="http://schemas.openxmlformats.org/officeDocument/2006/relationships/image" Target="../media/image12.png"/><Relationship Id="rId8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System Architecture Directions for a Software-Defined Lighting Infrastructure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7772400" cy="1051560"/>
          </a:xfrm>
        </p:spPr>
        <p:txBody>
          <a:bodyPr>
            <a:normAutofit fontScale="55000" lnSpcReduction="20000"/>
          </a:bodyPr>
          <a:lstStyle/>
          <a:p>
            <a:r>
              <a:rPr lang="en-US" sz="3300" dirty="0" smtClean="0"/>
              <a:t>Pat Pannuto</a:t>
            </a:r>
            <a:r>
              <a:rPr lang="en-US" sz="2900" dirty="0" smtClean="0"/>
              <a:t>, with Ye-Sheng </a:t>
            </a:r>
            <a:r>
              <a:rPr lang="en-US" sz="2900" dirty="0" err="1" smtClean="0"/>
              <a:t>Kuo</a:t>
            </a:r>
            <a:r>
              <a:rPr lang="en-US" sz="2900" dirty="0" smtClean="0"/>
              <a:t> and </a:t>
            </a:r>
            <a:r>
              <a:rPr lang="en-US" sz="2900" dirty="0" err="1" smtClean="0"/>
              <a:t>Prabal</a:t>
            </a:r>
            <a:r>
              <a:rPr lang="en-US" sz="2900" dirty="0" smtClean="0"/>
              <a:t> </a:t>
            </a:r>
            <a:r>
              <a:rPr lang="en-US" sz="2900" dirty="0" err="1" smtClean="0"/>
              <a:t>Dutta</a:t>
            </a:r>
            <a:endParaRPr lang="en-US" sz="2900" dirty="0" smtClean="0"/>
          </a:p>
          <a:p>
            <a:r>
              <a:rPr lang="en-US" dirty="0" smtClean="0"/>
              <a:t>University of Michigan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ACM Workshop on Visible Light Communications Systems (VLCS ‘14)</a:t>
            </a:r>
          </a:p>
          <a:p>
            <a:r>
              <a:rPr lang="en-US" sz="1600" dirty="0" smtClean="0">
                <a:solidFill>
                  <a:schemeClr val="accent4"/>
                </a:solidFill>
              </a:rPr>
              <a:t>September 7, Maui, HI</a:t>
            </a:r>
            <a:endParaRPr lang="en-US" sz="1600" dirty="0">
              <a:solidFill>
                <a:schemeClr val="accent4"/>
              </a:solidFill>
            </a:endParaRPr>
          </a:p>
        </p:txBody>
      </p:sp>
      <p:pic>
        <p:nvPicPr>
          <p:cNvPr id="5" name="Picture 4" descr="BlockM-rb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96" y="180996"/>
            <a:ext cx="1371126" cy="9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3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Taking lessons from Software Defined Networking into Software Defined Lighting</a:t>
            </a:r>
            <a:endParaRPr lang="en-US" dirty="0"/>
          </a:p>
        </p:txBody>
      </p:sp>
      <p:pic>
        <p:nvPicPr>
          <p:cNvPr id="5" name="Content Placeholder 4" descr="intro_emerging_arch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19" b="68401"/>
          <a:stretch/>
        </p:blipFill>
        <p:spPr>
          <a:xfrm>
            <a:off x="457200" y="1752600"/>
            <a:ext cx="7620000" cy="14697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453273"/>
            <a:ext cx="7620000" cy="2672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Grande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Separate Control and Data Planes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Preserves Flexibility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Installed lights do not need to know every protocol a priori</a:t>
            </a:r>
          </a:p>
        </p:txBody>
      </p:sp>
    </p:spTree>
    <p:extLst>
      <p:ext uri="{BB962C8B-B14F-4D97-AF65-F5344CB8AC3E}">
        <p14:creationId xmlns:p14="http://schemas.microsoft.com/office/powerpoint/2010/main" val="3819436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Capabilities of VLC Receivers Vary Greatly</a:t>
            </a:r>
            <a:endParaRPr lang="en-US" dirty="0"/>
          </a:p>
        </p:txBody>
      </p:sp>
      <p:pic>
        <p:nvPicPr>
          <p:cNvPr id="5" name="Content Placeholder 4" descr="intro_emerging_arch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0" r="66884" b="-6119"/>
          <a:stretch/>
        </p:blipFill>
        <p:spPr>
          <a:xfrm>
            <a:off x="457200" y="3201362"/>
            <a:ext cx="2523455" cy="29248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m3_st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03" y="1954823"/>
            <a:ext cx="1486800" cy="1852230"/>
          </a:xfrm>
          <a:prstGeom prst="rect">
            <a:avLst/>
          </a:prstGeom>
        </p:spPr>
      </p:pic>
      <p:pic>
        <p:nvPicPr>
          <p:cNvPr id="6" name="Picture 2" descr="http://blogs.technet.com/cfs-file.ashx/__key/communityserver-blogs-components-weblogfiles/00-00-00-87-18/5850.Nokia-Lumia-920-mit-Windows-Phone-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" b="98633" l="23438" r="77344">
                        <a14:foregroundMark x1="37891" y1="21973" x2="37891" y2="21973"/>
                        <a14:foregroundMark x1="42969" y1="22266" x2="42969" y2="22266"/>
                        <a14:foregroundMark x1="53613" y1="17871" x2="53613" y2="17871"/>
                        <a14:foregroundMark x1="55078" y1="55859" x2="55078" y2="55859"/>
                        <a14:foregroundMark x1="56250" y1="67188" x2="56250" y2="67188"/>
                        <a14:foregroundMark x1="65234" y1="67480" x2="65234" y2="67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93" r="19775"/>
          <a:stretch/>
        </p:blipFill>
        <p:spPr bwMode="auto">
          <a:xfrm>
            <a:off x="3321109" y="4316159"/>
            <a:ext cx="1057619" cy="181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91384" y="1954823"/>
            <a:ext cx="4145629" cy="174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80"/>
              </a:lnSpc>
            </a:pPr>
            <a:r>
              <a:rPr lang="en-US" sz="1900" b="1" dirty="0" smtClean="0"/>
              <a:t>Diffusing (single photodiode)</a:t>
            </a:r>
            <a:endParaRPr lang="en-US" sz="1900" dirty="0" smtClean="0"/>
          </a:p>
          <a:p>
            <a:pPr marL="342900" indent="-342900">
              <a:lnSpc>
                <a:spcPts val="2580"/>
              </a:lnSpc>
              <a:buFont typeface="Arial"/>
              <a:buChar char="•"/>
            </a:pPr>
            <a:r>
              <a:rPr lang="en-US" sz="1900" dirty="0" smtClean="0"/>
              <a:t>Simpler devices</a:t>
            </a:r>
          </a:p>
          <a:p>
            <a:pPr marL="0" lvl="1">
              <a:lnSpc>
                <a:spcPts val="2580"/>
              </a:lnSpc>
            </a:pPr>
            <a:r>
              <a:rPr lang="en-US" sz="1900" dirty="0" smtClean="0">
                <a:sym typeface="Wingdings"/>
              </a:rPr>
              <a:t>	 Less </a:t>
            </a:r>
            <a:r>
              <a:rPr lang="en-US" sz="1900" dirty="0">
                <a:sym typeface="Wingdings"/>
              </a:rPr>
              <a:t>computation </a:t>
            </a:r>
            <a:r>
              <a:rPr lang="en-US" sz="1900" dirty="0" smtClean="0">
                <a:sym typeface="Wingdings"/>
              </a:rPr>
              <a:t>capability</a:t>
            </a:r>
            <a:endParaRPr lang="en-US" sz="1900" dirty="0" smtClean="0"/>
          </a:p>
          <a:p>
            <a:pPr marL="342900" indent="-342900">
              <a:lnSpc>
                <a:spcPts val="2580"/>
              </a:lnSpc>
              <a:buFont typeface="Arial"/>
              <a:buChar char="•"/>
            </a:pPr>
            <a:r>
              <a:rPr lang="en-US" sz="1900" dirty="0" smtClean="0"/>
              <a:t>Cannot distinguish transmitters</a:t>
            </a:r>
          </a:p>
          <a:p>
            <a:pPr marL="342900" indent="-342900">
              <a:lnSpc>
                <a:spcPts val="2580"/>
              </a:lnSpc>
              <a:buFont typeface="Arial"/>
              <a:buChar char="•"/>
            </a:pPr>
            <a:r>
              <a:rPr lang="en-US" sz="1900" dirty="0" smtClean="0"/>
              <a:t>Requires temporal signal diversity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1384" y="4316159"/>
            <a:ext cx="4145629" cy="107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80"/>
              </a:lnSpc>
            </a:pPr>
            <a:r>
              <a:rPr lang="en-US" sz="1900" b="1" dirty="0" smtClean="0"/>
              <a:t>Array (multiple photocell)</a:t>
            </a:r>
            <a:endParaRPr lang="en-US" sz="1900" dirty="0" smtClean="0"/>
          </a:p>
          <a:p>
            <a:pPr marL="342900" indent="-342900">
              <a:lnSpc>
                <a:spcPts val="2580"/>
              </a:lnSpc>
              <a:buFont typeface="Arial"/>
              <a:buChar char="•"/>
            </a:pPr>
            <a:r>
              <a:rPr lang="en-US" sz="1900" dirty="0" smtClean="0"/>
              <a:t>Can distinguish transmitters</a:t>
            </a:r>
          </a:p>
          <a:p>
            <a:pPr marL="342900" indent="-342900">
              <a:lnSpc>
                <a:spcPts val="2580"/>
              </a:lnSpc>
              <a:buFont typeface="Arial"/>
              <a:buChar char="•"/>
            </a:pPr>
            <a:r>
              <a:rPr lang="en-US" sz="1900" dirty="0" smtClean="0"/>
              <a:t>Temporal or spatial diversity</a:t>
            </a:r>
          </a:p>
        </p:txBody>
      </p:sp>
    </p:spTree>
    <p:extLst>
      <p:ext uri="{BB962C8B-B14F-4D97-AF65-F5344CB8AC3E}">
        <p14:creationId xmlns:p14="http://schemas.microsoft.com/office/powerpoint/2010/main" val="170790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Backbone Design Can Have Far-Reaching Implications on SDL Capability</a:t>
            </a:r>
            <a:endParaRPr lang="en-US" dirty="0"/>
          </a:p>
        </p:txBody>
      </p:sp>
      <p:pic>
        <p:nvPicPr>
          <p:cNvPr id="5" name="Content Placeholder 4" descr="intro_emerging_arch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19" b="68401"/>
          <a:stretch/>
        </p:blipFill>
        <p:spPr>
          <a:xfrm>
            <a:off x="457200" y="1752600"/>
            <a:ext cx="7620000" cy="146975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453273"/>
            <a:ext cx="7620000" cy="26728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Grande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Ethernet </a:t>
            </a:r>
            <a:r>
              <a:rPr lang="en-US" dirty="0" err="1" smtClean="0"/>
              <a:t>vs</a:t>
            </a:r>
            <a:r>
              <a:rPr lang="en-US" dirty="0" smtClean="0"/>
              <a:t> PLC </a:t>
            </a:r>
            <a:r>
              <a:rPr lang="en-US" dirty="0" err="1" smtClean="0"/>
              <a:t>vs</a:t>
            </a:r>
            <a:r>
              <a:rPr lang="en-US" dirty="0" smtClean="0"/>
              <a:t> RF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Infrastructure cost, per-node cost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Bandwidth, throughput, and latency tradeoffs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Impact on synchronization capabilities </a:t>
            </a:r>
          </a:p>
        </p:txBody>
      </p:sp>
    </p:spTree>
    <p:extLst>
      <p:ext uri="{BB962C8B-B14F-4D97-AF65-F5344CB8AC3E}">
        <p14:creationId xmlns:p14="http://schemas.microsoft.com/office/powerpoint/2010/main" val="1923162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Luminary Decomposes into Three Independent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Screen Shot 2014-09-07 at 3.07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3"/>
          <a:stretch/>
        </p:blipFill>
        <p:spPr>
          <a:xfrm>
            <a:off x="650425" y="2497347"/>
            <a:ext cx="7266504" cy="3202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4668" y="19942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Optical Frontend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85604" y="1994291"/>
            <a:ext cx="192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Communication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3477" y="1851016"/>
            <a:ext cx="1607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Computation</a:t>
            </a:r>
          </a:p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&amp; Control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80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Luminary Decomposes into Three Independent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creen Shot 2014-09-07 at 3.07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3"/>
          <a:stretch/>
        </p:blipFill>
        <p:spPr>
          <a:xfrm>
            <a:off x="650425" y="2497347"/>
            <a:ext cx="7266504" cy="3202535"/>
          </a:xfrm>
          <a:prstGeom prst="rect">
            <a:avLst/>
          </a:prstGeom>
        </p:spPr>
      </p:pic>
      <p:pic>
        <p:nvPicPr>
          <p:cNvPr id="5" name="Picture 4" descr="Screen Shot 2014-09-07 at 3.07.1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7"/>
          <a:stretch/>
        </p:blipFill>
        <p:spPr>
          <a:xfrm>
            <a:off x="660920" y="2532346"/>
            <a:ext cx="7217534" cy="3115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4668" y="19942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Optical Frontend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85604" y="1994291"/>
            <a:ext cx="192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Communication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3477" y="1851016"/>
            <a:ext cx="1607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Computation</a:t>
            </a:r>
          </a:p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&amp; Control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4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Luminary Decomposes into Three Independent Modules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Screen Shot 2014-09-07 at 3.07.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3"/>
          <a:stretch/>
        </p:blipFill>
        <p:spPr>
          <a:xfrm>
            <a:off x="650425" y="2497347"/>
            <a:ext cx="7266504" cy="3202535"/>
          </a:xfrm>
          <a:prstGeom prst="rect">
            <a:avLst/>
          </a:prstGeom>
        </p:spPr>
      </p:pic>
      <p:pic>
        <p:nvPicPr>
          <p:cNvPr id="5" name="Picture 4" descr="Screen Shot 2014-09-07 at 3.07.1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7"/>
          <a:stretch/>
        </p:blipFill>
        <p:spPr>
          <a:xfrm>
            <a:off x="660920" y="2532346"/>
            <a:ext cx="7217534" cy="3115056"/>
          </a:xfrm>
          <a:prstGeom prst="rect">
            <a:avLst/>
          </a:prstGeom>
        </p:spPr>
      </p:pic>
      <p:pic>
        <p:nvPicPr>
          <p:cNvPr id="7" name="Picture 6" descr="Screen Shot 2014-09-07 at 3.07.2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8"/>
          <a:stretch/>
        </p:blipFill>
        <p:spPr>
          <a:xfrm>
            <a:off x="660920" y="2506222"/>
            <a:ext cx="7244404" cy="31411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4668" y="19942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Optical Frontend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85604" y="1994291"/>
            <a:ext cx="192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/>
                </a:solidFill>
              </a:rPr>
              <a:t>Communication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3477" y="1851016"/>
            <a:ext cx="1607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Computation</a:t>
            </a:r>
          </a:p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&amp; Control</a:t>
            </a:r>
            <a:endParaRPr lang="en-US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08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Modules Add Different Costs to Eac</a:t>
            </a:r>
            <a:r>
              <a:rPr lang="en-US" dirty="0" smtClean="0"/>
              <a:t>h Bulb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Communication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PHY frontend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Antenna?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Coupled transformer?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Baseband processor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Computation &amp; Control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General-purpose (MCU)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Flexible fixed function (e.g., tunable oscillator)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Power Supply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Above likely require lower voltage, perhaps isolation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Perhaps a 4</a:t>
            </a:r>
            <a:r>
              <a:rPr lang="en-US" baseline="30000" dirty="0" smtClean="0"/>
              <a:t>th</a:t>
            </a:r>
            <a:r>
              <a:rPr lang="en-US" dirty="0" smtClean="0"/>
              <a:t> module?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3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hilips Hue Personal Wireless Lighting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61" y="1830506"/>
            <a:ext cx="2982140" cy="1683466"/>
          </a:xfrm>
          <a:prstGeom prst="rect">
            <a:avLst/>
          </a:prstGeom>
        </p:spPr>
      </p:pic>
      <p:pic>
        <p:nvPicPr>
          <p:cNvPr id="19" name="Picture 18" descr="cots-inside-annotat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41" y="3639927"/>
            <a:ext cx="1302907" cy="867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value-add of the smart bulb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17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06955" y="6035355"/>
            <a:ext cx="687024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06955" y="1752600"/>
            <a:ext cx="0" cy="42827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14145" y="6228702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Capability</a:t>
            </a:r>
            <a:endParaRPr lang="en-US" sz="2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98285" y="3673685"/>
            <a:ext cx="75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Cost</a:t>
            </a:r>
            <a:endParaRPr lang="en-US" sz="20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206955" y="1780912"/>
            <a:ext cx="6139731" cy="4254443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oscillat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098" y="4334959"/>
            <a:ext cx="1448500" cy="1149302"/>
          </a:xfrm>
          <a:prstGeom prst="rect">
            <a:avLst/>
          </a:prstGeom>
        </p:spPr>
      </p:pic>
      <p:pic>
        <p:nvPicPr>
          <p:cNvPr id="20" name="Picture 19" descr="Cree’s LED bulb looks like an incandescent and li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413" y="4334959"/>
            <a:ext cx="1251560" cy="1430354"/>
          </a:xfrm>
          <a:prstGeom prst="rect">
            <a:avLst/>
          </a:prstGeom>
        </p:spPr>
      </p:pic>
      <p:pic>
        <p:nvPicPr>
          <p:cNvPr id="17" name="Picture 16" descr="sdl-1000p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68" y="2179892"/>
            <a:ext cx="2175307" cy="159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1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determine what costs make sense to pay in LED bulbs?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the kitchen sink and see what’s useful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sdl-1000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75" y="2295351"/>
            <a:ext cx="5435062" cy="3989334"/>
          </a:xfrm>
          <a:prstGeom prst="rect">
            <a:avLst/>
          </a:prstGeom>
        </p:spPr>
      </p:pic>
      <p:pic>
        <p:nvPicPr>
          <p:cNvPr id="7" name="Picture 6" descr="cots-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43507" y="2980534"/>
            <a:ext cx="3964981" cy="264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8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60593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Lights are rarely isolated, and the whole must be greater than the sum of its parts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bulb stands alone.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632"/>
            <a:ext cx="4109912" cy="2721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912" y="1684632"/>
            <a:ext cx="4891212" cy="3182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1309"/>
            <a:ext cx="3862258" cy="2896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258" y="3967387"/>
            <a:ext cx="5138866" cy="28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4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Blinken</a:t>
            </a:r>
            <a:r>
              <a:rPr lang="en-US" dirty="0" smtClean="0"/>
              <a:t>: Software-Defined Lighting </a:t>
            </a:r>
            <a:br>
              <a:rPr lang="en-US" dirty="0" smtClean="0"/>
            </a:br>
            <a:r>
              <a:rPr lang="en-US" sz="2900" dirty="0" smtClean="0"/>
              <a:t>(@ the Bob and Betty </a:t>
            </a:r>
            <a:r>
              <a:rPr lang="en-US" sz="2900" dirty="0" err="1" smtClean="0"/>
              <a:t>Beyster</a:t>
            </a:r>
            <a:r>
              <a:rPr lang="en-US" sz="2900" dirty="0" smtClean="0"/>
              <a:t> Building)</a:t>
            </a:r>
            <a:endParaRPr lang="en-US" sz="2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Screen Shot 2014-09-07 at 2.36.5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77"/>
          <a:stretch/>
        </p:blipFill>
        <p:spPr>
          <a:xfrm>
            <a:off x="104950" y="2583697"/>
            <a:ext cx="8795032" cy="3845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749"/>
          <a:stretch/>
        </p:blipFill>
        <p:spPr>
          <a:xfrm rot="5400000">
            <a:off x="-883810" y="2741649"/>
            <a:ext cx="5000161" cy="32325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0495" y="6500707"/>
            <a:ext cx="3313728" cy="353943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700" b="1" dirty="0">
                <a:hlinkClick r:id="rId4"/>
              </a:rPr>
              <a:t>http://blinken.eecs.umich.edu</a:t>
            </a:r>
            <a:r>
              <a:rPr lang="en-US" sz="1700" b="1" dirty="0" smtClean="0">
                <a:hlinkClick r:id="rId4"/>
              </a:rPr>
              <a:t>/</a:t>
            </a:r>
            <a:r>
              <a:rPr lang="en-US" sz="1700" b="1" dirty="0" smtClean="0"/>
              <a:t> </a:t>
            </a:r>
            <a:endParaRPr lang="en-US" sz="1700" b="1" dirty="0"/>
          </a:p>
        </p:txBody>
      </p:sp>
    </p:spTree>
    <p:extLst>
      <p:ext uri="{BB962C8B-B14F-4D97-AF65-F5344CB8AC3E}">
        <p14:creationId xmlns:p14="http://schemas.microsoft.com/office/powerpoint/2010/main" val="102088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Applications onto a Network of Software Defined Lights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Health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Passive, </a:t>
            </a:r>
            <a:r>
              <a:rPr lang="en-US" dirty="0" smtClean="0"/>
              <a:t>Continuous Background Service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Targets Humans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Localization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Passive, Continuous </a:t>
            </a:r>
            <a:r>
              <a:rPr lang="en-US" dirty="0"/>
              <a:t>Background </a:t>
            </a:r>
            <a:r>
              <a:rPr lang="en-US" dirty="0" smtClean="0"/>
              <a:t>Service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Targets </a:t>
            </a:r>
            <a:r>
              <a:rPr lang="en-US" dirty="0"/>
              <a:t>Array Receivers (Phones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Synchronization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Passive, Continuous </a:t>
            </a:r>
            <a:r>
              <a:rPr lang="en-US" dirty="0"/>
              <a:t>Background </a:t>
            </a:r>
            <a:r>
              <a:rPr lang="en-US" dirty="0" smtClean="0"/>
              <a:t>Service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Targets </a:t>
            </a:r>
            <a:r>
              <a:rPr lang="en-US" dirty="0"/>
              <a:t>Diffusing </a:t>
            </a:r>
            <a:r>
              <a:rPr lang="en-US" dirty="0" smtClean="0"/>
              <a:t>Device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Location Attestation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Active, One</a:t>
            </a:r>
            <a:r>
              <a:rPr lang="en-US" dirty="0"/>
              <a:t>-Shot </a:t>
            </a:r>
            <a:r>
              <a:rPr lang="en-US" dirty="0" smtClean="0"/>
              <a:t>Service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Targets </a:t>
            </a:r>
            <a:r>
              <a:rPr lang="en-US" dirty="0"/>
              <a:t>Active Device, Diffusing or Array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9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disjoint services multiplex on the same physical lighting network?</a:t>
            </a:r>
            <a:endParaRPr lang="en-US" dirty="0"/>
          </a:p>
        </p:txBody>
      </p:sp>
      <p:pic>
        <p:nvPicPr>
          <p:cNvPr id="5" name="Content Placeholder 4" descr="t_long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4" r="-783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51762" y="1366874"/>
            <a:ext cx="1143984" cy="4983369"/>
          </a:xfrm>
          <a:prstGeom prst="ellipse">
            <a:avLst/>
          </a:prstGeom>
          <a:noFill/>
          <a:ln w="5715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07876" y="6254587"/>
            <a:ext cx="267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Synchronization Event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845496" y="6014363"/>
            <a:ext cx="339165" cy="335880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07906" y="6165577"/>
            <a:ext cx="240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Localization Service</a:t>
            </a:r>
            <a:endParaRPr lang="en-US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48726" y="5867415"/>
            <a:ext cx="228747" cy="298162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Cree’s LED bulb looks like an incandescent and l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4" y="1752600"/>
            <a:ext cx="773980" cy="884548"/>
          </a:xfrm>
          <a:prstGeom prst="rect">
            <a:avLst/>
          </a:prstGeom>
        </p:spPr>
      </p:pic>
      <p:pic>
        <p:nvPicPr>
          <p:cNvPr id="21" name="Picture 20" descr="Cree’s LED bulb looks like an incandescent and l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4" y="2789548"/>
            <a:ext cx="773980" cy="884548"/>
          </a:xfrm>
          <a:prstGeom prst="rect">
            <a:avLst/>
          </a:prstGeom>
        </p:spPr>
      </p:pic>
      <p:pic>
        <p:nvPicPr>
          <p:cNvPr id="22" name="Picture 21" descr="Cree’s LED bulb looks like an incandescent and l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4" y="3836314"/>
            <a:ext cx="773980" cy="884548"/>
          </a:xfrm>
          <a:prstGeom prst="rect">
            <a:avLst/>
          </a:prstGeom>
        </p:spPr>
      </p:pic>
      <p:pic>
        <p:nvPicPr>
          <p:cNvPr id="23" name="Picture 2" descr="http://blogs.technet.com/cfs-file.ashx/__key/communityserver-blogs-components-weblogfiles/00-00-00-87-18/5850.Nokia-Lumia-920-mit-Windows-Phone-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" b="98633" l="23438" r="77344">
                        <a14:foregroundMark x1="37891" y1="21973" x2="37891" y2="21973"/>
                        <a14:foregroundMark x1="42969" y1="22266" x2="42969" y2="22266"/>
                        <a14:foregroundMark x1="53613" y1="17871" x2="53613" y2="17871"/>
                        <a14:foregroundMark x1="55078" y1="55859" x2="55078" y2="55859"/>
                        <a14:foregroundMark x1="56250" y1="67188" x2="56250" y2="67188"/>
                        <a14:foregroundMark x1="65234" y1="67480" x2="65234" y2="67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93" r="19775"/>
          <a:stretch/>
        </p:blipFill>
        <p:spPr bwMode="auto">
          <a:xfrm>
            <a:off x="361745" y="4842437"/>
            <a:ext cx="598914" cy="102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6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With sufficient synchronization, transmitted signals can constructively interfere</a:t>
            </a:r>
            <a:endParaRPr lang="en-US" dirty="0"/>
          </a:p>
        </p:txBody>
      </p:sp>
      <p:pic>
        <p:nvPicPr>
          <p:cNvPr id="5" name="Content Placeholder 4" descr="t_short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4" r="-7834"/>
          <a:stretch>
            <a:fillRect/>
          </a:stretch>
        </p:blipFill>
        <p:spPr>
          <a:xfrm>
            <a:off x="1381124" y="2055194"/>
            <a:ext cx="7620000" cy="4373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22</a:t>
            </a:fld>
            <a:endParaRPr lang="en-US"/>
          </a:p>
        </p:txBody>
      </p:sp>
      <p:pic>
        <p:nvPicPr>
          <p:cNvPr id="6" name="Content Placeholder 4" descr="t_lo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4" r="-7834"/>
          <a:stretch>
            <a:fillRect/>
          </a:stretch>
        </p:blipFill>
        <p:spPr>
          <a:xfrm>
            <a:off x="146933" y="1650273"/>
            <a:ext cx="2303055" cy="1321858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7" idx="0"/>
          </p:cNvCxnSpPr>
          <p:nvPr/>
        </p:nvCxnSpPr>
        <p:spPr>
          <a:xfrm>
            <a:off x="1297274" y="1524318"/>
            <a:ext cx="6779926" cy="648410"/>
          </a:xfrm>
          <a:prstGeom prst="line">
            <a:avLst/>
          </a:prstGeom>
          <a:ln>
            <a:solidFill>
              <a:srgbClr val="AEE8F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7" idx="4"/>
          </p:cNvCxnSpPr>
          <p:nvPr/>
        </p:nvCxnSpPr>
        <p:spPr>
          <a:xfrm>
            <a:off x="1297274" y="3148881"/>
            <a:ext cx="570883" cy="302292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018040" y="1524318"/>
            <a:ext cx="558468" cy="1624563"/>
          </a:xfrm>
          <a:prstGeom prst="ellipse">
            <a:avLst/>
          </a:prstGeom>
          <a:noFill/>
          <a:ln w="57150" cmpd="sng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ree’s LED bulb looks like an incandescent and l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18" y="2055194"/>
            <a:ext cx="773980" cy="884548"/>
          </a:xfrm>
          <a:prstGeom prst="rect">
            <a:avLst/>
          </a:prstGeom>
        </p:spPr>
      </p:pic>
      <p:pic>
        <p:nvPicPr>
          <p:cNvPr id="14" name="Picture 13" descr="Cree’s LED bulb looks like an incandescent and l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18" y="3092142"/>
            <a:ext cx="773980" cy="884548"/>
          </a:xfrm>
          <a:prstGeom prst="rect">
            <a:avLst/>
          </a:prstGeom>
        </p:spPr>
      </p:pic>
      <p:pic>
        <p:nvPicPr>
          <p:cNvPr id="15" name="Picture 14" descr="Cree’s LED bulb looks like an incandescent and l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18" y="4138908"/>
            <a:ext cx="773980" cy="884548"/>
          </a:xfrm>
          <a:prstGeom prst="rect">
            <a:avLst/>
          </a:prstGeom>
        </p:spPr>
      </p:pic>
      <p:pic>
        <p:nvPicPr>
          <p:cNvPr id="17" name="Picture 16" descr="m3_sta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933" y="5226376"/>
            <a:ext cx="666224" cy="8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Steps Towards Realizing an SDL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23</a:t>
            </a:fld>
            <a:endParaRPr lang="en-US"/>
          </a:p>
        </p:txBody>
      </p:sp>
      <p:pic>
        <p:nvPicPr>
          <p:cNvPr id="5" name="Content Placeholder 4" descr="intro_emerging_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19" b="-6119"/>
          <a:stretch>
            <a:fillRect/>
          </a:stretch>
        </p:blipFill>
        <p:spPr>
          <a:xfrm>
            <a:off x="609600" y="1905000"/>
            <a:ext cx="7620000" cy="4373563"/>
          </a:xfrm>
          <a:prstGeom prst="rect">
            <a:avLst/>
          </a:prstGeom>
        </p:spPr>
      </p:pic>
      <p:pic>
        <p:nvPicPr>
          <p:cNvPr id="6" name="Picture 5" descr="sdl-10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88" y="2366752"/>
            <a:ext cx="1405352" cy="1031528"/>
          </a:xfrm>
          <a:prstGeom prst="rect">
            <a:avLst/>
          </a:prstGeom>
        </p:spPr>
      </p:pic>
      <p:pic>
        <p:nvPicPr>
          <p:cNvPr id="7" name="Picture 6" descr="cots-board-cro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916" y="2702270"/>
            <a:ext cx="781143" cy="616234"/>
          </a:xfrm>
          <a:prstGeom prst="rect">
            <a:avLst/>
          </a:prstGeom>
        </p:spPr>
      </p:pic>
      <p:pic>
        <p:nvPicPr>
          <p:cNvPr id="8" name="Picture 7" descr="platform_cust_tx-500p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577" y="2730496"/>
            <a:ext cx="1227544" cy="667784"/>
          </a:xfrm>
          <a:prstGeom prst="rect">
            <a:avLst/>
          </a:prstGeom>
        </p:spPr>
      </p:pic>
      <p:pic>
        <p:nvPicPr>
          <p:cNvPr id="9" name="Picture 8" descr="platform_dual_rx-500p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135" y="4527762"/>
            <a:ext cx="1291494" cy="573423"/>
          </a:xfrm>
          <a:prstGeom prst="rect">
            <a:avLst/>
          </a:prstGeom>
        </p:spPr>
      </p:pic>
      <p:pic>
        <p:nvPicPr>
          <p:cNvPr id="10" name="Picture 9" descr="platform_rgb_rx-500p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773" y="5101185"/>
            <a:ext cx="1318348" cy="722455"/>
          </a:xfrm>
          <a:prstGeom prst="rect">
            <a:avLst/>
          </a:prstGeom>
        </p:spPr>
      </p:pic>
      <p:pic>
        <p:nvPicPr>
          <p:cNvPr id="11" name="Picture 10" descr="radio_frontend-1000px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771" y="2366752"/>
            <a:ext cx="869944" cy="782080"/>
          </a:xfrm>
          <a:prstGeom prst="rect">
            <a:avLst/>
          </a:prstGeom>
        </p:spPr>
      </p:pic>
      <p:pic>
        <p:nvPicPr>
          <p:cNvPr id="12" name="Picture 11" descr="platform_cust_rx-500px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167" y="2097114"/>
            <a:ext cx="948462" cy="760667"/>
          </a:xfrm>
          <a:prstGeom prst="rect">
            <a:avLst/>
          </a:prstGeom>
        </p:spPr>
      </p:pic>
      <p:pic>
        <p:nvPicPr>
          <p:cNvPr id="13" name="Picture 2" descr="http://blogs.technet.com/cfs-file.ashx/__key/communityserver-blogs-components-weblogfiles/00-00-00-87-18/5850.Nokia-Lumia-920-mit-Windows-Phone-8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7" b="98633" l="23438" r="77344">
                        <a14:foregroundMark x1="37891" y1="21973" x2="37891" y2="21973"/>
                        <a14:foregroundMark x1="42969" y1="22266" x2="42969" y2="22266"/>
                        <a14:foregroundMark x1="53613" y1="17871" x2="53613" y2="17871"/>
                        <a14:foregroundMark x1="55078" y1="55859" x2="55078" y2="55859"/>
                        <a14:foregroundMark x1="56250" y1="67188" x2="56250" y2="67188"/>
                        <a14:foregroundMark x1="65234" y1="67480" x2="65234" y2="67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93" r="19775"/>
          <a:stretch/>
        </p:blipFill>
        <p:spPr bwMode="auto">
          <a:xfrm>
            <a:off x="2271883" y="4681334"/>
            <a:ext cx="598914" cy="102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m3_stack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988" y="4736391"/>
            <a:ext cx="872743" cy="1087249"/>
          </a:xfrm>
          <a:prstGeom prst="rect">
            <a:avLst/>
          </a:prstGeom>
        </p:spPr>
      </p:pic>
      <p:pic>
        <p:nvPicPr>
          <p:cNvPr id="16" name="Picture 15" descr="IMG_1806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7" t="10570" r="15138" b="20557"/>
          <a:stretch/>
        </p:blipFill>
        <p:spPr>
          <a:xfrm>
            <a:off x="3086771" y="4736391"/>
            <a:ext cx="1373052" cy="83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4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LED bulbs such celebrated technology?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Efficient</a:t>
            </a:r>
            <a:r>
              <a:rPr lang="en-US" dirty="0" smtClean="0"/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100 </a:t>
            </a:r>
            <a:r>
              <a:rPr lang="en-US" dirty="0" smtClean="0"/>
              <a:t>lm/W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Durable: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lifetimes </a:t>
            </a:r>
            <a:r>
              <a:rPr lang="en-US" dirty="0" smtClean="0"/>
              <a:t>&gt; 50,000 hours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Form </a:t>
            </a:r>
            <a:r>
              <a:rPr lang="en-US" dirty="0" smtClean="0"/>
              <a:t>Factor: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Compact </a:t>
            </a:r>
            <a:r>
              <a:rPr lang="en-US" dirty="0" smtClean="0"/>
              <a:t>and flexible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High Color Rendering Index (CRI)</a:t>
            </a:r>
            <a:r>
              <a:rPr lang="en-US" dirty="0" smtClean="0"/>
              <a:t>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Natural</a:t>
            </a:r>
            <a:r>
              <a:rPr lang="en-US" dirty="0" smtClean="0"/>
              <a:t>, pleasant light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Wide Temperature </a:t>
            </a:r>
            <a:r>
              <a:rPr lang="en-US" dirty="0" smtClean="0"/>
              <a:t>Range: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Performs </a:t>
            </a:r>
            <a:r>
              <a:rPr lang="en-US" dirty="0" smtClean="0"/>
              <a:t>even in cold temperatures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Environmentally </a:t>
            </a:r>
            <a:r>
              <a:rPr lang="en-US" dirty="0" smtClean="0"/>
              <a:t>Friendly: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No </a:t>
            </a:r>
            <a:r>
              <a:rPr lang="en-US" dirty="0" smtClean="0"/>
              <a:t>Mercury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They are so much better, that you cannot legally purchase </a:t>
            </a:r>
            <a:r>
              <a:rPr lang="en-US" dirty="0" err="1" smtClean="0"/>
              <a:t>incandescents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European Commission. Commission adopts two regulations to </a:t>
            </a:r>
            <a:r>
              <a:rPr lang="en-US" dirty="0" smtClean="0"/>
              <a:t>progressively </a:t>
            </a:r>
            <a:r>
              <a:rPr lang="en-US" dirty="0"/>
              <a:t>remove from the market non-efficient light </a:t>
            </a:r>
            <a:r>
              <a:rPr lang="en-US" dirty="0" smtClean="0"/>
              <a:t>bulbs.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://europa.eu/rapid/press-release_IP-09-</a:t>
            </a:r>
            <a:r>
              <a:rPr lang="en-US" dirty="0" smtClean="0">
                <a:hlinkClick r:id="rId2"/>
              </a:rPr>
              <a:t>411_en.pdf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Ministerial Council for Energy. </a:t>
            </a:r>
            <a:r>
              <a:rPr lang="en-US" i="1" dirty="0"/>
              <a:t>Energy </a:t>
            </a:r>
            <a:r>
              <a:rPr lang="en-US" i="1" dirty="0" err="1"/>
              <a:t>Labelling</a:t>
            </a:r>
            <a:r>
              <a:rPr lang="en-US" i="1" dirty="0"/>
              <a:t> and MEPS Program Regulatory Ruling</a:t>
            </a:r>
            <a:r>
              <a:rPr lang="en-US" dirty="0"/>
              <a:t>. Australian Government – Department of Industry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://www.innovation.gov.au</a:t>
            </a:r>
            <a:r>
              <a:rPr lang="en-US" dirty="0" smtClean="0">
                <a:hlinkClick r:id="rId3"/>
              </a:rPr>
              <a:t>/Energy</a:t>
            </a:r>
            <a:r>
              <a:rPr lang="en-US" dirty="0">
                <a:hlinkClick r:id="rId3"/>
              </a:rPr>
              <a:t>/EnergyEfficiency/Documents/energy-</a:t>
            </a:r>
            <a:r>
              <a:rPr lang="en-US" dirty="0" smtClean="0">
                <a:hlinkClick r:id="rId3"/>
              </a:rPr>
              <a:t>efficiency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Regulatory</a:t>
            </a:r>
            <a:r>
              <a:rPr lang="en-US" dirty="0">
                <a:hlinkClick r:id="rId3"/>
              </a:rPr>
              <a:t>-Ruling-Incandescent-Final-v1.</a:t>
            </a:r>
            <a:r>
              <a:rPr lang="en-US" dirty="0" smtClean="0">
                <a:hlinkClick r:id="rId3"/>
              </a:rPr>
              <a:t>pdf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The 100th Congress. </a:t>
            </a:r>
            <a:r>
              <a:rPr lang="en-US" i="1" dirty="0"/>
              <a:t>Energy Independence and Security Act of 2007</a:t>
            </a:r>
            <a:r>
              <a:rPr lang="en-US" dirty="0"/>
              <a:t>. Public Law 110-140. U.S. Government Printing </a:t>
            </a:r>
            <a:r>
              <a:rPr lang="en-US" dirty="0" smtClean="0"/>
              <a:t>Office.</a:t>
            </a: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://www.gpo.gov/fdsys/pkg</a:t>
            </a:r>
            <a:r>
              <a:rPr lang="en-US" dirty="0" smtClean="0">
                <a:hlinkClick r:id="rId4"/>
              </a:rPr>
              <a:t>/PLAW-110publ140</a:t>
            </a:r>
            <a:r>
              <a:rPr lang="en-US" dirty="0">
                <a:hlinkClick r:id="rId4"/>
              </a:rPr>
              <a:t>/html/PLAW</a:t>
            </a:r>
            <a:r>
              <a:rPr lang="en-US" dirty="0" smtClean="0">
                <a:hlinkClick r:id="rId4"/>
              </a:rPr>
              <a:t>-110publ140</a:t>
            </a:r>
            <a:r>
              <a:rPr lang="en-US" dirty="0">
                <a:hlinkClick r:id="rId4"/>
              </a:rPr>
              <a:t>.</a:t>
            </a:r>
            <a:r>
              <a:rPr lang="en-US" dirty="0" smtClean="0">
                <a:hlinkClick r:id="rId4"/>
              </a:rPr>
              <a:t>htm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7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29" y="1607071"/>
            <a:ext cx="3917358" cy="23504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LED Renaissance is a</a:t>
            </a:r>
            <a:br>
              <a:rPr lang="en-US" dirty="0" smtClean="0"/>
            </a:br>
            <a:r>
              <a:rPr lang="en-US" dirty="0" smtClean="0"/>
              <a:t>Once-in-a-Century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28561"/>
          </a:xfrm>
        </p:spPr>
        <p:txBody>
          <a:bodyPr>
            <a:normAutofit/>
          </a:bodyPr>
          <a:lstStyle/>
          <a:p>
            <a:r>
              <a:rPr lang="en-US" dirty="0" smtClean="0"/>
              <a:t>1880s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b="0" dirty="0" smtClean="0"/>
              <a:t>The </a:t>
            </a:r>
            <a:r>
              <a:rPr lang="en-US" b="0" dirty="0" smtClean="0"/>
              <a:t>first commercially </a:t>
            </a:r>
            <a:r>
              <a:rPr lang="en-US" b="0" dirty="0" smtClean="0"/>
              <a:t>viable</a:t>
            </a:r>
          </a:p>
          <a:p>
            <a:r>
              <a:rPr lang="en-US" b="0" dirty="0" smtClean="0"/>
              <a:t>light bulbs are </a:t>
            </a:r>
            <a:r>
              <a:rPr lang="en-US" b="0" dirty="0" smtClean="0"/>
              <a:t>produced</a:t>
            </a:r>
          </a:p>
          <a:p>
            <a:endParaRPr lang="en-US" dirty="0"/>
          </a:p>
          <a:p>
            <a:r>
              <a:rPr lang="en-US" dirty="0" smtClean="0"/>
              <a:t>1990s:</a:t>
            </a:r>
          </a:p>
          <a:p>
            <a:r>
              <a:rPr lang="en-US" b="0" dirty="0"/>
              <a:t>T</a:t>
            </a:r>
            <a:r>
              <a:rPr lang="en-US" b="0" dirty="0" smtClean="0"/>
              <a:t>he </a:t>
            </a:r>
            <a:r>
              <a:rPr lang="en-US" b="0" dirty="0" smtClean="0"/>
              <a:t>first commercially </a:t>
            </a:r>
            <a:r>
              <a:rPr lang="en-US" b="0" dirty="0" smtClean="0"/>
              <a:t>viable</a:t>
            </a:r>
          </a:p>
          <a:p>
            <a:r>
              <a:rPr lang="en-US" b="0" dirty="0" smtClean="0"/>
              <a:t>LED </a:t>
            </a:r>
            <a:r>
              <a:rPr lang="en-US" b="0" dirty="0" smtClean="0"/>
              <a:t>bulbs are produced</a:t>
            </a:r>
          </a:p>
          <a:p>
            <a:endParaRPr lang="en-US" dirty="0"/>
          </a:p>
          <a:p>
            <a:r>
              <a:rPr lang="en-US" dirty="0" smtClean="0"/>
              <a:t>Soon:</a:t>
            </a:r>
          </a:p>
          <a:p>
            <a:r>
              <a:rPr lang="en-US" b="0" dirty="0" smtClean="0"/>
              <a:t>LED lighting </a:t>
            </a:r>
            <a:r>
              <a:rPr lang="en-US" b="0" dirty="0" smtClean="0"/>
              <a:t>will </a:t>
            </a:r>
            <a:r>
              <a:rPr lang="en-US" b="0" dirty="0" smtClean="0"/>
              <a:t>achieve</a:t>
            </a:r>
          </a:p>
          <a:p>
            <a:r>
              <a:rPr lang="en-US" b="0" dirty="0" smtClean="0"/>
              <a:t>~</a:t>
            </a:r>
            <a:r>
              <a:rPr lang="en-US" b="0" dirty="0" smtClean="0"/>
              <a:t>75</a:t>
            </a:r>
            <a:r>
              <a:rPr lang="en-US" b="0" dirty="0" smtClean="0"/>
              <a:t>% market share </a:t>
            </a:r>
            <a:r>
              <a:rPr lang="en-US" b="0" dirty="0" smtClean="0"/>
              <a:t>by 2030</a:t>
            </a:r>
            <a:r>
              <a:rPr lang="en-US" b="0" baseline="30000" dirty="0" smtClean="0"/>
              <a:t>1</a:t>
            </a:r>
            <a:endParaRPr lang="en-US" b="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581161"/>
            <a:ext cx="83630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aseline="30000" dirty="0" smtClean="0"/>
              <a:t>1</a:t>
            </a:r>
            <a:r>
              <a:rPr lang="en-US" sz="1100" dirty="0" smtClean="0"/>
              <a:t>N</a:t>
            </a:r>
            <a:r>
              <a:rPr lang="en-US" sz="1100" dirty="0"/>
              <a:t>. Consulting. Energy savings potential of solid-state lighting in general illumination applications. </a:t>
            </a:r>
            <a:r>
              <a:rPr lang="en-US" sz="1100" i="1" dirty="0"/>
              <a:t>U.S. Department of Energy</a:t>
            </a:r>
            <a:r>
              <a:rPr lang="en-US" sz="1100" dirty="0"/>
              <a:t>, 2012. </a:t>
            </a:r>
          </a:p>
        </p:txBody>
      </p:sp>
      <p:pic>
        <p:nvPicPr>
          <p:cNvPr id="6" name="Picture 5" descr="WP_20140906_001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03" y="2814170"/>
            <a:ext cx="7067967" cy="3979712"/>
          </a:xfrm>
          <a:prstGeom prst="rect">
            <a:avLst/>
          </a:prstGeom>
        </p:spPr>
      </p:pic>
      <p:pic>
        <p:nvPicPr>
          <p:cNvPr id="7" name="Picture 6" descr="WP_20140906_001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22" t="41688" r="39456" b="48815"/>
          <a:stretch/>
        </p:blipFill>
        <p:spPr>
          <a:xfrm>
            <a:off x="3479521" y="5309992"/>
            <a:ext cx="5521603" cy="7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2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cannot allow the solid state lighting revolution to be a simple substitute good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Cree’s LED bulb looks like an incandescent and l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58" y="1538043"/>
            <a:ext cx="3012142" cy="3442447"/>
          </a:xfrm>
          <a:prstGeom prst="rect">
            <a:avLst/>
          </a:prstGeom>
        </p:spPr>
      </p:pic>
      <p:pic>
        <p:nvPicPr>
          <p:cNvPr id="6" name="Picture 5" descr="Lighting 101_ Lamps, Light Bulbs _ Lightin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8043"/>
            <a:ext cx="3412929" cy="3412929"/>
          </a:xfrm>
          <a:prstGeom prst="rect">
            <a:avLst/>
          </a:prstGeom>
        </p:spPr>
      </p:pic>
      <p:sp>
        <p:nvSpPr>
          <p:cNvPr id="9" name="Not Equal 8"/>
          <p:cNvSpPr/>
          <p:nvPr/>
        </p:nvSpPr>
        <p:spPr>
          <a:xfrm>
            <a:off x="3368980" y="2634575"/>
            <a:ext cx="2004596" cy="1123101"/>
          </a:xfrm>
          <a:prstGeom prst="mathNotEqua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951" y="4942027"/>
            <a:ext cx="1340788" cy="1790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15564"/>
          <a:stretch/>
        </p:blipFill>
        <p:spPr>
          <a:xfrm>
            <a:off x="5647819" y="4975236"/>
            <a:ext cx="1752600" cy="16728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76515" y="5751961"/>
            <a:ext cx="15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00010100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3333" y="5468648"/>
            <a:ext cx="135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~10</a:t>
            </a:r>
            <a:r>
              <a:rPr lang="en-US" sz="2400" baseline="30000" dirty="0" smtClean="0"/>
              <a:t>-4</a:t>
            </a:r>
            <a:r>
              <a:rPr lang="en-US" sz="2400" dirty="0" smtClean="0"/>
              <a:t> Hz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221617" y="5468648"/>
            <a:ext cx="1282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~10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 Hz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283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030224" y="4097960"/>
            <a:ext cx="6595872" cy="8205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cap="none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chemeClr val="accent6"/>
                </a:solidFill>
              </a:rPr>
              <a:t>			    lab11.eecs.umich.edu</a:t>
            </a:r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19" name="Picture 18" descr="lab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82" y="2217325"/>
            <a:ext cx="1685595" cy="2034567"/>
          </a:xfrm>
          <a:prstGeom prst="rect">
            <a:avLst/>
          </a:prstGeom>
        </p:spPr>
      </p:pic>
      <p:pic>
        <p:nvPicPr>
          <p:cNvPr id="20" name="Picture 19" descr="BlockM-rb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39" y="2529234"/>
            <a:ext cx="2067832" cy="13843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8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Unknowns in SDL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4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976"/>
          <a:stretch/>
        </p:blipFill>
        <p:spPr>
          <a:xfrm>
            <a:off x="457200" y="2206688"/>
            <a:ext cx="3940317" cy="4479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</a:t>
            </a:r>
            <a:r>
              <a:rPr lang="en-US" sz="2800" baseline="30000" dirty="0" smtClean="0"/>
              <a:t>3</a:t>
            </a:r>
            <a:r>
              <a:rPr lang="en-US" sz="2800" dirty="0" smtClean="0"/>
              <a:t>: Programming Smart Dust with VLC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https://www.youtube.com/watch?v=OM8WgnhcyOo#t=</a:t>
            </a:r>
            <a:r>
              <a:rPr lang="en-US" dirty="0" smtClean="0">
                <a:hlinkClick r:id="rId3"/>
              </a:rPr>
              <a:t>118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Screen Shot 2014-09-07 at 2.28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4" y="3930896"/>
            <a:ext cx="4620541" cy="2754970"/>
          </a:xfrm>
          <a:prstGeom prst="rect">
            <a:avLst/>
          </a:prstGeom>
        </p:spPr>
      </p:pic>
      <p:pic>
        <p:nvPicPr>
          <p:cNvPr id="7" name="Picture 6" descr="m3_crop_1000x378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24" y="2206688"/>
            <a:ext cx="4620540" cy="17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68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to arms?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3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why are </a:t>
            </a:r>
            <a:r>
              <a:rPr lang="en-US" i="1" dirty="0" smtClean="0"/>
              <a:t>we</a:t>
            </a:r>
            <a:r>
              <a:rPr lang="en-US" dirty="0" smtClean="0"/>
              <a:t> so excited about LEDs?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they’re </a:t>
            </a:r>
            <a:r>
              <a:rPr lang="en-US" i="1" dirty="0" smtClean="0"/>
              <a:t>diodes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</a:t>
            </a:r>
            <a:r>
              <a:rPr lang="en-US" dirty="0" smtClean="0"/>
              <a:t>the first time, we can modulate data – imperceptible to humans – on shared lighting infrastructure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1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811" y="4070011"/>
            <a:ext cx="3675967" cy="2449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23564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$10 Billion Question:</a:t>
            </a:r>
            <a:br>
              <a:rPr lang="en-US" dirty="0" smtClean="0"/>
            </a:br>
            <a:r>
              <a:rPr lang="en-US" dirty="0" smtClean="0"/>
              <a:t>Is this architecture good for anything?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5062"/>
            <a:ext cx="3659131" cy="2024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178" y="4229996"/>
            <a:ext cx="3586941" cy="2289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668" y="1786725"/>
            <a:ext cx="3987790" cy="27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Imp: Commercial systems also employ VLC for programming</a:t>
            </a:r>
            <a:endParaRPr lang="en-US" dirty="0"/>
          </a:p>
        </p:txBody>
      </p:sp>
      <p:pic>
        <p:nvPicPr>
          <p:cNvPr id="5" name="ElectricImp+SD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92288"/>
            <a:ext cx="7620000" cy="4292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8725" y="5573519"/>
            <a:ext cx="7222587" cy="430887"/>
          </a:xfrm>
          <a:prstGeom prst="rect">
            <a:avLst/>
          </a:prstGeom>
          <a:solidFill>
            <a:srgbClr val="FFFFFF">
              <a:alpha val="9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rgbClr val="FF6700"/>
                </a:solidFill>
              </a:rPr>
              <a:t>Applications beyond programming: Synchronization</a:t>
            </a:r>
            <a:endParaRPr lang="en-US" sz="2200" b="1" dirty="0">
              <a:solidFill>
                <a:srgbClr val="FF6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2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01985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Luxapose</a:t>
            </a:r>
            <a:r>
              <a:rPr lang="en-US" dirty="0" smtClean="0"/>
              <a:t>: Accurate Indoor Positioning with VLCP</a:t>
            </a:r>
            <a:endParaRPr lang="en-US" dirty="0"/>
          </a:p>
        </p:txBody>
      </p:sp>
      <p:pic>
        <p:nvPicPr>
          <p:cNvPr id="5" name="AARR+VLC+VIZ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95463"/>
            <a:ext cx="7620000" cy="4286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4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roc_orig_with_cir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02" y="4022084"/>
            <a:ext cx="2870200" cy="287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i="1" dirty="0" smtClean="0"/>
              <a:t>do </a:t>
            </a:r>
            <a:r>
              <a:rPr lang="en-US" dirty="0" smtClean="0"/>
              <a:t>all of these examples have in common?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749"/>
          <a:stretch/>
        </p:blipFill>
        <p:spPr>
          <a:xfrm rot="5400000">
            <a:off x="-883810" y="2741649"/>
            <a:ext cx="5000161" cy="3232541"/>
          </a:xfrm>
          <a:prstGeom prst="rect">
            <a:avLst/>
          </a:prstGeom>
        </p:spPr>
      </p:pic>
      <p:pic>
        <p:nvPicPr>
          <p:cNvPr id="6" name="Picture 5" descr="m3_crop_1000x378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42" y="1857839"/>
            <a:ext cx="4620540" cy="1746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50" b="973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9604" y="3080836"/>
            <a:ext cx="2710833" cy="2710833"/>
          </a:xfrm>
          <a:prstGeom prst="rect">
            <a:avLst/>
          </a:prstGeom>
        </p:spPr>
      </p:pic>
      <p:pic>
        <p:nvPicPr>
          <p:cNvPr id="9" name="Picture 2" descr="http://blogs.technet.com/cfs-file.ashx/__key/communityserver-blogs-components-weblogfiles/00-00-00-87-18/5850.Nokia-Lumia-920-mit-Windows-Phone-8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" b="98633" l="23438" r="77344">
                        <a14:foregroundMark x1="37891" y1="21973" x2="37891" y2="21973"/>
                        <a14:foregroundMark x1="42969" y1="22266" x2="42969" y2="22266"/>
                        <a14:foregroundMark x1="53613" y1="17871" x2="53613" y2="17871"/>
                        <a14:foregroundMark x1="55078" y1="55859" x2="55078" y2="55859"/>
                        <a14:foregroundMark x1="56250" y1="67188" x2="56250" y2="67188"/>
                        <a14:foregroundMark x1="65234" y1="67480" x2="65234" y2="67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93" r="19775"/>
          <a:stretch/>
        </p:blipFill>
        <p:spPr bwMode="auto">
          <a:xfrm>
            <a:off x="4129244" y="3604403"/>
            <a:ext cx="2094448" cy="358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13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roc_orig_with_cir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02" y="4022084"/>
            <a:ext cx="2870200" cy="2870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i="1" dirty="0" smtClean="0"/>
              <a:t>don’t </a:t>
            </a:r>
            <a:r>
              <a:rPr lang="en-US" dirty="0" smtClean="0"/>
              <a:t>all of these examples have in common?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749"/>
          <a:stretch/>
        </p:blipFill>
        <p:spPr>
          <a:xfrm rot="5400000">
            <a:off x="-883810" y="2741649"/>
            <a:ext cx="5000161" cy="3232541"/>
          </a:xfrm>
          <a:prstGeom prst="rect">
            <a:avLst/>
          </a:prstGeom>
        </p:spPr>
      </p:pic>
      <p:pic>
        <p:nvPicPr>
          <p:cNvPr id="6" name="Picture 5" descr="m3_crop_1000x378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42" y="1857839"/>
            <a:ext cx="4620540" cy="1746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50" b="97333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9604" y="3080836"/>
            <a:ext cx="2710833" cy="2710833"/>
          </a:xfrm>
          <a:prstGeom prst="rect">
            <a:avLst/>
          </a:prstGeom>
        </p:spPr>
      </p:pic>
      <p:pic>
        <p:nvPicPr>
          <p:cNvPr id="9" name="Picture 2" descr="http://blogs.technet.com/cfs-file.ashx/__key/communityserver-blogs-components-weblogfiles/00-00-00-87-18/5850.Nokia-Lumia-920-mit-Windows-Phone-8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" b="98633" l="23438" r="77344">
                        <a14:foregroundMark x1="37891" y1="21973" x2="37891" y2="21973"/>
                        <a14:foregroundMark x1="42969" y1="22266" x2="42969" y2="22266"/>
                        <a14:foregroundMark x1="53613" y1="17871" x2="53613" y2="17871"/>
                        <a14:foregroundMark x1="55078" y1="55859" x2="55078" y2="55859"/>
                        <a14:foregroundMark x1="56250" y1="67188" x2="56250" y2="67188"/>
                        <a14:foregroundMark x1="65234" y1="67480" x2="65234" y2="67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93" r="19775"/>
          <a:stretch/>
        </p:blipFill>
        <p:spPr bwMode="auto">
          <a:xfrm>
            <a:off x="4129244" y="3604403"/>
            <a:ext cx="2094448" cy="358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684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 of hands: Are you using someone else’s infrastructure?</a:t>
            </a:r>
            <a:endParaRPr lang="en-US" dirty="0"/>
          </a:p>
        </p:txBody>
      </p:sp>
      <p:pic>
        <p:nvPicPr>
          <p:cNvPr id="5" name="Content Placeholder 4" descr="Screen Shot 2014-09-07 at 3.01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16" r="-32116"/>
          <a:stretch>
            <a:fillRect/>
          </a:stretch>
        </p:blipFill>
        <p:spPr>
          <a:xfrm>
            <a:off x="0" y="1752600"/>
            <a:ext cx="8485887" cy="48705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00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for </a:t>
            </a:r>
            <a:r>
              <a:rPr lang="en-US" dirty="0" smtClean="0"/>
              <a:t>a </a:t>
            </a:r>
            <a:r>
              <a:rPr lang="en-US" i="1" dirty="0" smtClean="0"/>
              <a:t>modular</a:t>
            </a:r>
            <a:r>
              <a:rPr lang="en-US" dirty="0" smtClean="0"/>
              <a:t> SDL </a:t>
            </a: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5" name="Content Placeholder 4" descr="intro_emerging_arch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19" b="-611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330292" y="201528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Luminaries</a:t>
            </a:r>
          </a:p>
          <a:p>
            <a:pPr marL="342900" indent="-342900">
              <a:buAutoNum type="arabicPeriod"/>
            </a:pPr>
            <a:r>
              <a:rPr lang="en-US" dirty="0" smtClean="0"/>
              <a:t>IP Backbone</a:t>
            </a:r>
          </a:p>
          <a:p>
            <a:pPr marL="342900" indent="-342900">
              <a:buAutoNum type="arabicPeriod"/>
            </a:pPr>
            <a:r>
              <a:rPr lang="en-US" dirty="0" smtClean="0"/>
              <a:t>Cloud/Cloudlet</a:t>
            </a:r>
          </a:p>
          <a:p>
            <a:pPr marL="342900" indent="-342900">
              <a:buAutoNum type="arabicPeriod"/>
            </a:pPr>
            <a:r>
              <a:rPr lang="en-US" dirty="0" smtClean="0"/>
              <a:t>Receivers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804375" y="2258092"/>
            <a:ext cx="1030993" cy="1030993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26595" y="1962804"/>
            <a:ext cx="5968796" cy="803550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379894" y="1777345"/>
            <a:ext cx="1942851" cy="1308558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48174" y="3806496"/>
            <a:ext cx="5631720" cy="2319667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94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ad_theme">
  <a:themeElements>
    <a:clrScheme name="Kilter">
      <a:dk1>
        <a:sysClr val="windowText" lastClr="000000"/>
      </a:dk1>
      <a:lt1>
        <a:sysClr val="window" lastClr="FFFFFF"/>
      </a:lt1>
      <a:dk2>
        <a:srgbClr val="318FC5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brad_theme.thmx</Template>
  <TotalTime>3757</TotalTime>
  <Words>808</Words>
  <Application>Microsoft Macintosh PowerPoint</Application>
  <PresentationFormat>On-screen Show (4:3)</PresentationFormat>
  <Paragraphs>170</Paragraphs>
  <Slides>32</Slides>
  <Notes>0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brad_theme</vt:lpstr>
      <vt:lpstr>System Architecture Directions for a Software-Defined Lighting Infrastructure</vt:lpstr>
      <vt:lpstr>Blinken: Software-Defined Lighting  (@ the Bob and Betty Beyster Building)</vt:lpstr>
      <vt:lpstr>M3: Programming Smart Dust with VLC</vt:lpstr>
      <vt:lpstr>Electric Imp: Commercial systems also employ VLC for programming</vt:lpstr>
      <vt:lpstr> Luxapose: Accurate Indoor Positioning with VLCP</vt:lpstr>
      <vt:lpstr>What do all of these examples have in common?</vt:lpstr>
      <vt:lpstr>What don’t all of these examples have in common?</vt:lpstr>
      <vt:lpstr>Show of hands: Are you using someone else’s infrastructure?</vt:lpstr>
      <vt:lpstr>Vision for a modular SDL architecture</vt:lpstr>
      <vt:lpstr>Taking lessons from Software Defined Networking into Software Defined Lighting</vt:lpstr>
      <vt:lpstr>The Capabilities of VLC Receivers Vary Greatly</vt:lpstr>
      <vt:lpstr>The Backbone Design Can Have Far-Reaching Implications on SDL Capability</vt:lpstr>
      <vt:lpstr>The Luminary Decomposes into Three Independent Modules</vt:lpstr>
      <vt:lpstr>The Luminary Decomposes into Three Independent Modules</vt:lpstr>
      <vt:lpstr>The Luminary Decomposes into Three Independent Modules</vt:lpstr>
      <vt:lpstr>Different Modules Add Different Costs to Each Bulb</vt:lpstr>
      <vt:lpstr>Evaluating the value-add of the smart bulb</vt:lpstr>
      <vt:lpstr>How to determine what costs make sense to pay in LED bulbs?</vt:lpstr>
      <vt:lpstr>Lights are rarely isolated, and the whole must be greater than the sum of its parts</vt:lpstr>
      <vt:lpstr>Mapping Applications onto a Network of Software Defined Lights</vt:lpstr>
      <vt:lpstr>Can disjoint services multiplex on the same physical lighting network?</vt:lpstr>
      <vt:lpstr>With sufficient synchronization, transmitted signals can constructively interfere</vt:lpstr>
      <vt:lpstr>First Steps Towards Realizing an SDL Architecture</vt:lpstr>
      <vt:lpstr>Why are LED bulbs such celebrated technology?</vt:lpstr>
      <vt:lpstr>They are so much better, that you cannot legally purchase incandescents</vt:lpstr>
      <vt:lpstr>The LED Renaissance is a Once-in-a-Century Opportunity</vt:lpstr>
      <vt:lpstr>We cannot allow the solid state lighting revolution to be a simple substitute good</vt:lpstr>
      <vt:lpstr>PowerPoint Presentation</vt:lpstr>
      <vt:lpstr>Unknowns in SDL design</vt:lpstr>
      <vt:lpstr>Call to arms?</vt:lpstr>
      <vt:lpstr>But why are we so excited about LEDs?</vt:lpstr>
      <vt:lpstr>The $10 Billion Question: Is this architecture good for anything?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Sensing Technologies for Data Collection and Monitoring</dc:title>
  <dc:creator>Patrick Pannuto</dc:creator>
  <cp:lastModifiedBy>Patrick Pannuto</cp:lastModifiedBy>
  <cp:revision>242</cp:revision>
  <dcterms:created xsi:type="dcterms:W3CDTF">2014-03-07T01:18:44Z</dcterms:created>
  <dcterms:modified xsi:type="dcterms:W3CDTF">2014-09-07T19:50:57Z</dcterms:modified>
</cp:coreProperties>
</file>